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ti Ghere" initials="PG" lastIdx="2" clrIdx="0">
    <p:extLst>
      <p:ext uri="{19B8F6BF-5375-455C-9EA6-DF929625EA0E}">
        <p15:presenceInfo xmlns:p15="http://schemas.microsoft.com/office/powerpoint/2012/main" userId="S-1-5-21-1928213065-1442415003-1310718474-40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9-18T07:10:51.907" idx="1">
    <p:pos x="1065" y="1489"/>
    <p:text>This is no longer the case. 7th edition requires scripture to be cited and referenced</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991DB29-D96C-4A0E-86C9-BE3A40179AFB}" type="datetimeFigureOut">
              <a:rPr lang="en-US" smtClean="0"/>
              <a:t>9/18/2024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B364B16-E022-4A43-8599-0E90685570E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91DB29-D96C-4A0E-86C9-BE3A40179AFB}"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91DB29-D96C-4A0E-86C9-BE3A40179AFB}"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91DB29-D96C-4A0E-86C9-BE3A40179AFB}"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91DB29-D96C-4A0E-86C9-BE3A40179AFB}"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991DB29-D96C-4A0E-86C9-BE3A40179AFB}"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364B16-E022-4A43-8599-0E90685570E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91DB29-D96C-4A0E-86C9-BE3A40179AFB}"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91DB29-D96C-4A0E-86C9-BE3A40179AFB}"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1DB29-D96C-4A0E-86C9-BE3A40179AFB}"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991DB29-D96C-4A0E-86C9-BE3A40179AFB}" type="datetimeFigureOut">
              <a:rPr lang="en-US" smtClean="0"/>
              <a:t>9/18/2024</a:t>
            </a:fld>
            <a:endParaRPr lang="en-US"/>
          </a:p>
        </p:txBody>
      </p:sp>
      <p:sp>
        <p:nvSpPr>
          <p:cNvPr id="7" name="Slide Number Placeholder 6"/>
          <p:cNvSpPr>
            <a:spLocks noGrp="1"/>
          </p:cNvSpPr>
          <p:nvPr>
            <p:ph type="sldNum" sz="quarter" idx="12"/>
          </p:nvPr>
        </p:nvSpPr>
        <p:spPr/>
        <p:txBody>
          <a:bodyPr/>
          <a:lstStyle/>
          <a:p>
            <a:fld id="{5B364B16-E022-4A43-8599-0E90685570E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91DB29-D96C-4A0E-86C9-BE3A40179AFB}" type="datetimeFigureOut">
              <a:rPr lang="en-US" smtClean="0"/>
              <a:t>9/18/2024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B364B16-E022-4A43-8599-0E90685570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991DB29-D96C-4A0E-86C9-BE3A40179AFB}" type="datetimeFigureOut">
              <a:rPr lang="en-US" smtClean="0"/>
              <a:t>9/18/2024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B364B16-E022-4A43-8599-0E90685570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itchFamily="34" charset="0"/>
                <a:cs typeface="Arial" pitchFamily="34" charset="0"/>
              </a:rPr>
              <a:t>APA</a:t>
            </a:r>
            <a:r>
              <a:rPr lang="en-US" dirty="0"/>
              <a:t> Helps</a:t>
            </a:r>
          </a:p>
        </p:txBody>
      </p:sp>
      <p:sp>
        <p:nvSpPr>
          <p:cNvPr id="3" name="Subtitle 2"/>
          <p:cNvSpPr>
            <a:spLocks noGrp="1"/>
          </p:cNvSpPr>
          <p:nvPr>
            <p:ph type="subTitle" idx="1"/>
          </p:nvPr>
        </p:nvSpPr>
        <p:spPr>
          <a:xfrm>
            <a:off x="4767397" y="4421080"/>
            <a:ext cx="3309803" cy="1598720"/>
          </a:xfrm>
        </p:spPr>
        <p:txBody>
          <a:bodyPr>
            <a:normAutofit fontScale="92500" lnSpcReduction="20000"/>
          </a:bodyPr>
          <a:lstStyle/>
          <a:p>
            <a:r>
              <a:rPr lang="en-US" dirty="0">
                <a:latin typeface="Arial" pitchFamily="34" charset="0"/>
                <a:cs typeface="Arial" pitchFamily="34" charset="0"/>
              </a:rPr>
              <a:t>Connection between in-text citations and the Reference list</a:t>
            </a:r>
          </a:p>
          <a:p>
            <a:endParaRPr lang="en-US" dirty="0">
              <a:latin typeface="Arial" pitchFamily="34" charset="0"/>
              <a:cs typeface="Arial" pitchFamily="34" charset="0"/>
            </a:endParaRPr>
          </a:p>
          <a:p>
            <a:r>
              <a:rPr lang="en-US" dirty="0">
                <a:latin typeface="Arial" pitchFamily="34" charset="0"/>
                <a:cs typeface="Arial" pitchFamily="34" charset="0"/>
              </a:rPr>
              <a:t>by Stephanie Leupp</a:t>
            </a:r>
          </a:p>
          <a:p>
            <a:r>
              <a:rPr lang="en-US" dirty="0">
                <a:latin typeface="Arial" pitchFamily="34" charset="0"/>
                <a:cs typeface="Arial" pitchFamily="34" charset="0"/>
              </a:rPr>
              <a:t>AGS &amp; Technical Services Librarian</a:t>
            </a:r>
          </a:p>
        </p:txBody>
      </p:sp>
    </p:spTree>
    <p:extLst>
      <p:ext uri="{BB962C8B-B14F-4D97-AF65-F5344CB8AC3E}">
        <p14:creationId xmlns:p14="http://schemas.microsoft.com/office/powerpoint/2010/main" val="1347375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Examples from the handouts– </a:t>
            </a:r>
            <a:r>
              <a:rPr lang="en-US" sz="3100" dirty="0">
                <a:latin typeface="Arial" pitchFamily="34" charset="0"/>
                <a:cs typeface="Arial" pitchFamily="34" charset="0"/>
              </a:rPr>
              <a:t>Reference list entry for a journal</a:t>
            </a:r>
          </a:p>
        </p:txBody>
      </p:sp>
      <p:sp>
        <p:nvSpPr>
          <p:cNvPr id="3" name="Content Placeholder 2"/>
          <p:cNvSpPr>
            <a:spLocks noGrp="1"/>
          </p:cNvSpPr>
          <p:nvPr>
            <p:ph idx="1"/>
          </p:nvPr>
        </p:nvSpPr>
        <p:spPr/>
        <p:txBody>
          <a:bodyPr>
            <a:normAutofit fontScale="92500" lnSpcReduction="10000"/>
          </a:bodyPr>
          <a:lstStyle/>
          <a:p>
            <a:pPr marL="68580" indent="0">
              <a:buNone/>
            </a:pPr>
            <a:r>
              <a:rPr lang="en-US" dirty="0">
                <a:latin typeface="Arial" pitchFamily="34" charset="0"/>
                <a:cs typeface="Arial" pitchFamily="34" charset="0"/>
              </a:rPr>
              <a:t>Leupp, S.B. (2006). Survival tips for families 	with children suffering from TBI.  	</a:t>
            </a:r>
            <a:r>
              <a:rPr lang="en-US" i="1" dirty="0">
                <a:latin typeface="Arial" pitchFamily="34" charset="0"/>
                <a:cs typeface="Arial" pitchFamily="34" charset="0"/>
              </a:rPr>
              <a:t>Traumatic Brain Injury Journal, 1</a:t>
            </a:r>
            <a:r>
              <a:rPr lang="en-US" dirty="0">
                <a:latin typeface="Arial" pitchFamily="34" charset="0"/>
                <a:cs typeface="Arial" pitchFamily="34" charset="0"/>
              </a:rPr>
              <a:t>(1), 1-	25.</a:t>
            </a:r>
          </a:p>
          <a:p>
            <a:r>
              <a:rPr lang="en-US" dirty="0">
                <a:latin typeface="Arial" pitchFamily="34" charset="0"/>
                <a:cs typeface="Arial" pitchFamily="34" charset="0"/>
              </a:rPr>
              <a:t>Note that journal title and volume number are in italics, but turn it off when typing the parentheses</a:t>
            </a:r>
          </a:p>
          <a:p>
            <a:pPr marL="68580" indent="0">
              <a:buNone/>
            </a:pPr>
            <a:endParaRPr lang="en-US" dirty="0">
              <a:latin typeface="Arial" pitchFamily="34" charset="0"/>
              <a:cs typeface="Arial" pitchFamily="34" charset="0"/>
            </a:endParaRPr>
          </a:p>
          <a:p>
            <a:pPr marL="68580" indent="0">
              <a:buNone/>
            </a:pPr>
            <a:r>
              <a:rPr lang="en-US" b="1" dirty="0">
                <a:latin typeface="Arial" pitchFamily="34" charset="0"/>
                <a:cs typeface="Arial" pitchFamily="34" charset="0"/>
              </a:rPr>
              <a:t>In-text citation</a:t>
            </a:r>
          </a:p>
          <a:p>
            <a:pPr marL="68580" indent="0">
              <a:buNone/>
            </a:pPr>
            <a:r>
              <a:rPr lang="en-US" dirty="0">
                <a:latin typeface="Arial" pitchFamily="34" charset="0"/>
                <a:cs typeface="Arial" pitchFamily="34" charset="0"/>
              </a:rPr>
              <a:t>Learn to laugh (Leupp, 2006) so you don’t cry and give up. </a:t>
            </a:r>
          </a:p>
          <a:p>
            <a:endParaRPr lang="en-US" i="1" dirty="0"/>
          </a:p>
        </p:txBody>
      </p:sp>
    </p:spTree>
    <p:extLst>
      <p:ext uri="{BB962C8B-B14F-4D97-AF65-F5344CB8AC3E}">
        <p14:creationId xmlns:p14="http://schemas.microsoft.com/office/powerpoint/2010/main" val="272686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Examples from the handouts– </a:t>
            </a:r>
            <a:r>
              <a:rPr lang="en-US" sz="3100" dirty="0">
                <a:latin typeface="Arial" pitchFamily="34" charset="0"/>
                <a:cs typeface="Arial" pitchFamily="34" charset="0"/>
              </a:rPr>
              <a:t>Reference list entry for online/website</a:t>
            </a:r>
          </a:p>
        </p:txBody>
      </p:sp>
      <p:sp>
        <p:nvSpPr>
          <p:cNvPr id="3" name="Content Placeholder 2"/>
          <p:cNvSpPr>
            <a:spLocks noGrp="1"/>
          </p:cNvSpPr>
          <p:nvPr>
            <p:ph idx="1"/>
          </p:nvPr>
        </p:nvSpPr>
        <p:spPr/>
        <p:txBody>
          <a:bodyPr>
            <a:normAutofit fontScale="92500"/>
          </a:bodyPr>
          <a:lstStyle/>
          <a:p>
            <a:pPr marL="365760" lvl="1" indent="0">
              <a:buNone/>
            </a:pPr>
            <a:r>
              <a:rPr lang="en-US" dirty="0" err="1">
                <a:latin typeface="Arial" pitchFamily="34" charset="0"/>
                <a:cs typeface="Arial" pitchFamily="34" charset="0"/>
              </a:rPr>
              <a:t>HumanMetrics</a:t>
            </a:r>
            <a:r>
              <a:rPr lang="en-US" dirty="0">
                <a:latin typeface="Arial" pitchFamily="34" charset="0"/>
                <a:cs typeface="Arial" pitchFamily="34" charset="0"/>
              </a:rPr>
              <a:t> (2011).  </a:t>
            </a:r>
            <a:r>
              <a:rPr lang="en-US" i="1" dirty="0">
                <a:latin typeface="Arial" pitchFamily="34" charset="0"/>
                <a:cs typeface="Arial" pitchFamily="34" charset="0"/>
              </a:rPr>
              <a:t>HumanMetrics.com</a:t>
            </a:r>
            <a:r>
              <a:rPr lang="en-US" dirty="0">
                <a:latin typeface="Arial" pitchFamily="34" charset="0"/>
                <a:cs typeface="Arial" pitchFamily="34" charset="0"/>
              </a:rPr>
              <a:t>  	Retrieved from ttp://www.humanmetrics.com/cgiwin/JTypes2.asp</a:t>
            </a:r>
          </a:p>
          <a:p>
            <a:pPr marL="617220" indent="-457200"/>
            <a:r>
              <a:rPr lang="en-US" sz="2200" dirty="0">
                <a:latin typeface="Arial" pitchFamily="34" charset="0"/>
                <a:cs typeface="Arial" pitchFamily="34" charset="0"/>
              </a:rPr>
              <a:t>Note that there is NO PERIOD at the end of the web address; it can be confused as being part of the address </a:t>
            </a:r>
          </a:p>
          <a:p>
            <a:pPr marL="502920" indent="-342900"/>
            <a:r>
              <a:rPr lang="en-US" sz="2200" dirty="0">
                <a:latin typeface="Arial" pitchFamily="34" charset="0"/>
                <a:cs typeface="Arial" pitchFamily="34" charset="0"/>
              </a:rPr>
              <a:t> Remove the hyperlink from the website name</a:t>
            </a:r>
          </a:p>
          <a:p>
            <a:pPr marL="685800" lvl="2" indent="0">
              <a:buNone/>
            </a:pPr>
            <a:endParaRPr lang="en-US" sz="2200" dirty="0">
              <a:latin typeface="Arial" pitchFamily="34" charset="0"/>
              <a:cs typeface="Arial" pitchFamily="34" charset="0"/>
            </a:endParaRPr>
          </a:p>
          <a:p>
            <a:pPr marL="685800" lvl="2" indent="0">
              <a:buNone/>
            </a:pPr>
            <a:r>
              <a:rPr lang="en-US" b="1" dirty="0">
                <a:latin typeface="Arial" pitchFamily="34" charset="0"/>
                <a:cs typeface="Arial" pitchFamily="34" charset="0"/>
              </a:rPr>
              <a:t>In-text citation</a:t>
            </a:r>
          </a:p>
          <a:p>
            <a:pPr marL="685800" lvl="2" indent="0">
              <a:buNone/>
            </a:pPr>
            <a:r>
              <a:rPr lang="en-US" dirty="0">
                <a:latin typeface="Arial" pitchFamily="34" charset="0"/>
                <a:cs typeface="Arial" pitchFamily="34" charset="0"/>
              </a:rPr>
              <a:t>…my personality is INFJ (</a:t>
            </a:r>
            <a:r>
              <a:rPr lang="en-US" dirty="0" err="1">
                <a:latin typeface="Arial" pitchFamily="34" charset="0"/>
                <a:cs typeface="Arial" pitchFamily="34" charset="0"/>
              </a:rPr>
              <a:t>HumanMetrics</a:t>
            </a:r>
            <a:r>
              <a:rPr lang="en-US" dirty="0">
                <a:latin typeface="Arial" pitchFamily="34" charset="0"/>
                <a:cs typeface="Arial" pitchFamily="34" charset="0"/>
              </a:rPr>
              <a:t>, 2011), which means…</a:t>
            </a:r>
          </a:p>
          <a:p>
            <a:pPr marL="731520" lvl="2" indent="0">
              <a:buNone/>
            </a:pPr>
            <a:endParaRPr lang="en-US" dirty="0"/>
          </a:p>
        </p:txBody>
      </p:sp>
    </p:spTree>
    <p:extLst>
      <p:ext uri="{BB962C8B-B14F-4D97-AF65-F5344CB8AC3E}">
        <p14:creationId xmlns:p14="http://schemas.microsoft.com/office/powerpoint/2010/main" val="225820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Examples from the handouts</a:t>
            </a:r>
            <a:r>
              <a:rPr lang="en-US" sz="3100" dirty="0">
                <a:latin typeface="Arial" pitchFamily="34" charset="0"/>
                <a:cs typeface="Arial" pitchFamily="34" charset="0"/>
              </a:rPr>
              <a:t>—Reference list entry for personal communication</a:t>
            </a:r>
          </a:p>
        </p:txBody>
      </p:sp>
      <p:sp>
        <p:nvSpPr>
          <p:cNvPr id="3" name="Content Placeholder 2"/>
          <p:cNvSpPr>
            <a:spLocks noGrp="1"/>
          </p:cNvSpPr>
          <p:nvPr>
            <p:ph idx="1"/>
          </p:nvPr>
        </p:nvSpPr>
        <p:spPr/>
        <p:txBody>
          <a:bodyPr/>
          <a:lstStyle/>
          <a:p>
            <a:pPr marL="68580" indent="0">
              <a:buNone/>
            </a:pPr>
            <a:r>
              <a:rPr lang="en-US" b="1" dirty="0">
                <a:latin typeface="Arial" pitchFamily="34" charset="0"/>
                <a:cs typeface="Arial" pitchFamily="34" charset="0"/>
              </a:rPr>
              <a:t>In-text citation</a:t>
            </a:r>
          </a:p>
          <a:p>
            <a:pPr marL="68580" indent="0">
              <a:buNone/>
            </a:pPr>
            <a:endParaRPr lang="en-US" dirty="0">
              <a:latin typeface="Arial" pitchFamily="34" charset="0"/>
              <a:cs typeface="Arial" pitchFamily="34" charset="0"/>
            </a:endParaRPr>
          </a:p>
          <a:p>
            <a:pPr marL="68580" indent="0">
              <a:buNone/>
            </a:pPr>
            <a:r>
              <a:rPr lang="en-US" dirty="0">
                <a:latin typeface="Arial" pitchFamily="34" charset="0"/>
                <a:cs typeface="Arial" pitchFamily="34" charset="0"/>
              </a:rPr>
              <a:t>...more nursing education (B. Le, personal communication, October 25, 2012).</a:t>
            </a:r>
          </a:p>
        </p:txBody>
      </p:sp>
    </p:spTree>
    <p:extLst>
      <p:ext uri="{BB962C8B-B14F-4D97-AF65-F5344CB8AC3E}">
        <p14:creationId xmlns:p14="http://schemas.microsoft.com/office/powerpoint/2010/main" val="3075449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Handouts</a:t>
            </a:r>
          </a:p>
        </p:txBody>
      </p:sp>
      <p:sp>
        <p:nvSpPr>
          <p:cNvPr id="3" name="Content Placeholder 2"/>
          <p:cNvSpPr>
            <a:spLocks noGrp="1"/>
          </p:cNvSpPr>
          <p:nvPr>
            <p:ph idx="1"/>
          </p:nvPr>
        </p:nvSpPr>
        <p:spPr/>
        <p:txBody>
          <a:bodyPr>
            <a:normAutofit lnSpcReduction="10000"/>
          </a:bodyPr>
          <a:lstStyle/>
          <a:p>
            <a:r>
              <a:rPr lang="en-US" dirty="0"/>
              <a:t>There are several handouts that go into more specific detail, so be sure to use them.  Find these at </a:t>
            </a:r>
            <a:r>
              <a:rPr lang="en-US" dirty="0" err="1"/>
              <a:t>Brightspace</a:t>
            </a:r>
            <a:r>
              <a:rPr lang="en-US" dirty="0"/>
              <a:t>/Drake Library/APA &amp; MLA Resources.  Also check the </a:t>
            </a:r>
            <a:r>
              <a:rPr lang="en-US" b="1" dirty="0"/>
              <a:t>Library Video Guide</a:t>
            </a:r>
            <a:r>
              <a:rPr lang="en-US" dirty="0"/>
              <a:t> for 5 minute videos that go along with the handouts.</a:t>
            </a:r>
          </a:p>
          <a:p>
            <a:r>
              <a:rPr lang="en-US" dirty="0"/>
              <a:t>Ask for help when you need direction or get confused.  Your librarian has experience teaching these tools and is happy to assist.</a:t>
            </a:r>
          </a:p>
        </p:txBody>
      </p:sp>
    </p:spTree>
    <p:extLst>
      <p:ext uri="{BB962C8B-B14F-4D97-AF65-F5344CB8AC3E}">
        <p14:creationId xmlns:p14="http://schemas.microsoft.com/office/powerpoint/2010/main" val="1227277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33400"/>
            <a:ext cx="7024744" cy="1143000"/>
          </a:xfrm>
        </p:spPr>
        <p:txBody>
          <a:bodyPr>
            <a:normAutofit/>
          </a:bodyPr>
          <a:lstStyle/>
          <a:p>
            <a:r>
              <a:rPr lang="en-US" dirty="0">
                <a:latin typeface="Arial" pitchFamily="34" charset="0"/>
                <a:cs typeface="Arial" pitchFamily="34" charset="0"/>
              </a:rPr>
              <a:t>Why do I have to do this??!!</a:t>
            </a:r>
            <a:br>
              <a:rPr lang="en-US" dirty="0">
                <a:latin typeface="Arial" pitchFamily="34" charset="0"/>
                <a:cs typeface="Arial" pitchFamily="34" charset="0"/>
              </a:rPr>
            </a:br>
            <a:r>
              <a:rPr lang="en-US" sz="2400" dirty="0">
                <a:latin typeface="Arial" pitchFamily="34" charset="0"/>
                <a:cs typeface="Arial" pitchFamily="34" charset="0"/>
              </a:rPr>
              <a:t>Authoritative voices say…</a:t>
            </a:r>
          </a:p>
        </p:txBody>
      </p:sp>
      <p:sp>
        <p:nvSpPr>
          <p:cNvPr id="3" name="Content Placeholder 2"/>
          <p:cNvSpPr>
            <a:spLocks noGrp="1"/>
          </p:cNvSpPr>
          <p:nvPr>
            <p:ph idx="1"/>
          </p:nvPr>
        </p:nvSpPr>
        <p:spPr>
          <a:xfrm>
            <a:off x="1043492" y="1828800"/>
            <a:ext cx="6777317" cy="4419600"/>
          </a:xfrm>
        </p:spPr>
        <p:txBody>
          <a:bodyPr>
            <a:normAutofit fontScale="25000" lnSpcReduction="20000"/>
          </a:bodyPr>
          <a:lstStyle/>
          <a:p>
            <a:r>
              <a:rPr lang="en-US" sz="4400" b="1" dirty="0">
                <a:latin typeface="Arial" pitchFamily="34" charset="0"/>
                <a:cs typeface="Arial" pitchFamily="34" charset="0"/>
              </a:rPr>
              <a:t>APA is the format chosen by OKWU for a standard citing style</a:t>
            </a:r>
          </a:p>
          <a:p>
            <a:endParaRPr lang="en-US" sz="4400" b="1" dirty="0">
              <a:latin typeface="Arial" pitchFamily="34" charset="0"/>
              <a:cs typeface="Arial" pitchFamily="34" charset="0"/>
            </a:endParaRPr>
          </a:p>
          <a:p>
            <a:r>
              <a:rPr lang="en-US" sz="4400" b="1" dirty="0">
                <a:latin typeface="Arial" pitchFamily="34" charset="0"/>
                <a:cs typeface="Arial" pitchFamily="34" charset="0"/>
              </a:rPr>
              <a:t>“…expected in every advanced nursing degree program…These programs expect that students are already competent in APA upon entrance.  You must be competent in APA skills in order to further your education as a nurse” (B. Le, personal communication, October 25, 2012). </a:t>
            </a:r>
          </a:p>
          <a:p>
            <a:endParaRPr lang="en-US" sz="4400" b="1" dirty="0">
              <a:latin typeface="Arial" pitchFamily="34" charset="0"/>
              <a:cs typeface="Arial" pitchFamily="34" charset="0"/>
            </a:endParaRPr>
          </a:p>
          <a:p>
            <a:r>
              <a:rPr lang="en-US" sz="4400" b="1" dirty="0">
                <a:latin typeface="Arial" pitchFamily="34" charset="0"/>
                <a:cs typeface="Arial" pitchFamily="34" charset="0"/>
              </a:rPr>
              <a:t> ”…using APA allows for a better expression of honest thought and research. If you can put your thoughts together…on paper in a clear and succinct manner, people will want to hear what you have to say. If you take the time to use APA, you are saying that you care about your research/topic” (D. Smith, personal communication, October 26, 2012). </a:t>
            </a:r>
          </a:p>
          <a:p>
            <a:endParaRPr lang="en-US" sz="4400" b="1" dirty="0">
              <a:latin typeface="Arial" pitchFamily="34" charset="0"/>
              <a:cs typeface="Arial" pitchFamily="34" charset="0"/>
            </a:endParaRPr>
          </a:p>
          <a:p>
            <a:r>
              <a:rPr lang="en-US" sz="4400" b="1" dirty="0">
                <a:latin typeface="Arial" pitchFamily="34" charset="0"/>
                <a:cs typeface="Arial" pitchFamily="34" charset="0"/>
              </a:rPr>
              <a:t>“APA guidelines provide uniformity in formatting and required detail in referencing. Following…referencing requirements will keep students out of the danger zone of plagiarism which could result in a zero on the paper at the least to expulsion from the university. Professionally, plagiarism could mean losing one’s position” (P. Leggett, personal communication, October 26, 2012).</a:t>
            </a:r>
          </a:p>
          <a:p>
            <a:endParaRPr lang="en-US" sz="4400" b="1" dirty="0">
              <a:latin typeface="Arial" pitchFamily="34" charset="0"/>
              <a:cs typeface="Arial" pitchFamily="34" charset="0"/>
            </a:endParaRPr>
          </a:p>
          <a:p>
            <a:r>
              <a:rPr lang="en-US" sz="4400" b="1" dirty="0">
                <a:latin typeface="Arial" pitchFamily="34" charset="0"/>
                <a:cs typeface="Arial" pitchFamily="34" charset="0"/>
              </a:rPr>
              <a:t>“…conforming to APA guidelines merely shows that a writer is well aware of… guidelines for his/her particular discipline and wants to convey to one's colleagues that he or she is adept at presenting a properly formatted, written research report, project proposal, and/or position paper” (M. </a:t>
            </a:r>
            <a:r>
              <a:rPr lang="en-US" sz="4400" b="1" dirty="0" err="1">
                <a:latin typeface="Arial" pitchFamily="34" charset="0"/>
                <a:cs typeface="Arial" pitchFamily="34" charset="0"/>
              </a:rPr>
              <a:t>Fullingim</a:t>
            </a:r>
            <a:r>
              <a:rPr lang="en-US" sz="4400" b="1" dirty="0">
                <a:latin typeface="Arial" pitchFamily="34" charset="0"/>
                <a:cs typeface="Arial" pitchFamily="34" charset="0"/>
              </a:rPr>
              <a:t>, personal communication, October 28, 2012).</a:t>
            </a:r>
          </a:p>
          <a:p>
            <a:endParaRPr lang="en-US" sz="4400" b="1" dirty="0">
              <a:latin typeface="Arial" pitchFamily="34" charset="0"/>
              <a:cs typeface="Arial" pitchFamily="34" charset="0"/>
            </a:endParaRPr>
          </a:p>
          <a:p>
            <a:r>
              <a:rPr lang="en-US" sz="4400" b="1" dirty="0">
                <a:latin typeface="Arial" pitchFamily="34" charset="0"/>
                <a:cs typeface="Arial" pitchFamily="34" charset="0"/>
              </a:rPr>
              <a:t>Dr. Becky Le:  OKWU Director of the School of Nursing MSN program</a:t>
            </a:r>
          </a:p>
          <a:p>
            <a:r>
              <a:rPr lang="en-US" sz="4400" b="1" dirty="0">
                <a:latin typeface="Arial" pitchFamily="34" charset="0"/>
                <a:cs typeface="Arial" pitchFamily="34" charset="0"/>
              </a:rPr>
              <a:t>Dr. Devon Smith: OKWU Director of the Master of Arts in Theology and Apologetics</a:t>
            </a:r>
          </a:p>
          <a:p>
            <a:r>
              <a:rPr lang="en-US" sz="4400" b="1" dirty="0">
                <a:latin typeface="Arial" pitchFamily="34" charset="0"/>
                <a:cs typeface="Arial" pitchFamily="34" charset="0"/>
              </a:rPr>
              <a:t>Patricia Leggett: OKWU Dean of AGS Daily Operations</a:t>
            </a:r>
          </a:p>
          <a:p>
            <a:r>
              <a:rPr lang="en-US" sz="4400" b="1" dirty="0">
                <a:latin typeface="Arial" pitchFamily="34" charset="0"/>
                <a:cs typeface="Arial" pitchFamily="34" charset="0"/>
              </a:rPr>
              <a:t>Dr. Mike </a:t>
            </a:r>
            <a:r>
              <a:rPr lang="en-US" sz="4400" b="1" dirty="0" err="1">
                <a:latin typeface="Arial" pitchFamily="34" charset="0"/>
                <a:cs typeface="Arial" pitchFamily="34" charset="0"/>
              </a:rPr>
              <a:t>Fullingim</a:t>
            </a:r>
            <a:r>
              <a:rPr lang="en-US" sz="4400" b="1" dirty="0">
                <a:latin typeface="Arial" pitchFamily="34" charset="0"/>
                <a:cs typeface="Arial" pitchFamily="34" charset="0"/>
              </a:rPr>
              <a:t>: OKWU Professor of Religion &amp; Global Studies</a:t>
            </a:r>
          </a:p>
          <a:p>
            <a:endParaRPr lang="en-US" sz="4400" dirty="0">
              <a:latin typeface="Arial" pitchFamily="34" charset="0"/>
              <a:cs typeface="Arial" pitchFamily="34" charset="0"/>
            </a:endParaRPr>
          </a:p>
          <a:p>
            <a:endParaRPr lang="en-US" sz="4400" dirty="0">
              <a:latin typeface="Arial" pitchFamily="34" charset="0"/>
              <a:cs typeface="Arial" pitchFamily="34" charset="0"/>
            </a:endParaRPr>
          </a:p>
          <a:p>
            <a:endParaRPr lang="en-US" sz="3000" dirty="0"/>
          </a:p>
          <a:p>
            <a:endParaRPr lang="en-US" dirty="0"/>
          </a:p>
        </p:txBody>
      </p:sp>
    </p:spTree>
    <p:extLst>
      <p:ext uri="{BB962C8B-B14F-4D97-AF65-F5344CB8AC3E}">
        <p14:creationId xmlns:p14="http://schemas.microsoft.com/office/powerpoint/2010/main" val="309115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What is the purpose of APA format?</a:t>
            </a:r>
          </a:p>
        </p:txBody>
      </p:sp>
      <p:sp>
        <p:nvSpPr>
          <p:cNvPr id="3" name="Content Placeholder 2"/>
          <p:cNvSpPr>
            <a:spLocks noGrp="1"/>
          </p:cNvSpPr>
          <p:nvPr>
            <p:ph idx="1"/>
          </p:nvPr>
        </p:nvSpPr>
        <p:spPr/>
        <p:txBody>
          <a:bodyPr>
            <a:normAutofit fontScale="92500" lnSpcReduction="20000"/>
          </a:bodyPr>
          <a:lstStyle/>
          <a:p>
            <a:r>
              <a:rPr lang="en-US" dirty="0">
                <a:latin typeface="Arial" pitchFamily="34" charset="0"/>
                <a:cs typeface="Arial" pitchFamily="34" charset="0"/>
              </a:rPr>
              <a:t>One purpose for APA Style is for those wishing to have an article published.  You may not think about it when you read a magazine, but it is in a standard format.</a:t>
            </a:r>
          </a:p>
          <a:p>
            <a:r>
              <a:rPr lang="en-US" dirty="0">
                <a:latin typeface="Arial" pitchFamily="34" charset="0"/>
                <a:cs typeface="Arial" pitchFamily="34" charset="0"/>
              </a:rPr>
              <a:t>Another purpose is for your reader to be able to go find the resource you used and read it for themselves. </a:t>
            </a:r>
          </a:p>
          <a:p>
            <a:r>
              <a:rPr lang="en-US" dirty="0">
                <a:latin typeface="Arial" pitchFamily="34" charset="0"/>
                <a:cs typeface="Arial" pitchFamily="34" charset="0"/>
              </a:rPr>
              <a:t>A third purpose is that you are acknowledging the use of another’s idea and pointing your reader to that idea. You are standing on another’s shoulders and scholarship.</a:t>
            </a:r>
          </a:p>
        </p:txBody>
      </p:sp>
    </p:spTree>
    <p:extLst>
      <p:ext uri="{BB962C8B-B14F-4D97-AF65-F5344CB8AC3E}">
        <p14:creationId xmlns:p14="http://schemas.microsoft.com/office/powerpoint/2010/main" val="303599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What’s</a:t>
            </a:r>
            <a:r>
              <a:rPr lang="en-US" dirty="0"/>
              <a:t> </a:t>
            </a:r>
            <a:r>
              <a:rPr lang="en-US" dirty="0">
                <a:latin typeface="Arial" pitchFamily="34" charset="0"/>
                <a:cs typeface="Arial" pitchFamily="34" charset="0"/>
              </a:rPr>
              <a:t>the connection?</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General rules regarding in-text citing and the Reference list:</a:t>
            </a:r>
          </a:p>
          <a:p>
            <a:pPr marL="68580" indent="0">
              <a:buNone/>
            </a:pPr>
            <a:r>
              <a:rPr lang="en-US" dirty="0">
                <a:latin typeface="Arial" pitchFamily="34" charset="0"/>
                <a:cs typeface="Arial" pitchFamily="34" charset="0"/>
              </a:rPr>
              <a:t>	If it is on the Reference list, it must be 	represented as an in-text citation</a:t>
            </a:r>
          </a:p>
          <a:p>
            <a:pPr marL="68580" indent="0">
              <a:buNone/>
            </a:pPr>
            <a:r>
              <a:rPr lang="en-US" dirty="0">
                <a:latin typeface="Arial" pitchFamily="34" charset="0"/>
                <a:cs typeface="Arial" pitchFamily="34" charset="0"/>
              </a:rPr>
              <a:t>	If it is an in-text citation, it must be 	represented on the Reference list</a:t>
            </a:r>
          </a:p>
          <a:p>
            <a:r>
              <a:rPr lang="en-US" dirty="0">
                <a:latin typeface="Arial" pitchFamily="34" charset="0"/>
                <a:cs typeface="Arial" pitchFamily="34" charset="0"/>
              </a:rPr>
              <a:t>EXCEPT…</a:t>
            </a:r>
          </a:p>
        </p:txBody>
      </p:sp>
    </p:spTree>
    <p:extLst>
      <p:ext uri="{BB962C8B-B14F-4D97-AF65-F5344CB8AC3E}">
        <p14:creationId xmlns:p14="http://schemas.microsoft.com/office/powerpoint/2010/main" val="4150866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024744" cy="1143000"/>
          </a:xfrm>
        </p:spPr>
        <p:txBody>
          <a:bodyPr/>
          <a:lstStyle/>
          <a:p>
            <a:r>
              <a:rPr lang="en-US" dirty="0">
                <a:latin typeface="Arial" pitchFamily="34" charset="0"/>
                <a:cs typeface="Arial" pitchFamily="34" charset="0"/>
              </a:rPr>
              <a:t>Except…</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Do NOT put personal communication, such as email, on the Reference list. Your reader cannot go find your email, so these are only referenced in the in-text citation.</a:t>
            </a:r>
          </a:p>
        </p:txBody>
      </p:sp>
    </p:spTree>
    <p:extLst>
      <p:ext uri="{BB962C8B-B14F-4D97-AF65-F5344CB8AC3E}">
        <p14:creationId xmlns:p14="http://schemas.microsoft.com/office/powerpoint/2010/main" val="22843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Arial" pitchFamily="34" charset="0"/>
                <a:cs typeface="Arial" pitchFamily="34" charset="0"/>
              </a:rPr>
              <a:t>Practics</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r>
              <a:rPr lang="en-US" dirty="0">
                <a:latin typeface="Arial" pitchFamily="34" charset="0"/>
                <a:cs typeface="Arial" pitchFamily="34" charset="0"/>
              </a:rPr>
              <a:t>As in the rest of your paper, be sure to continue with double spacing.</a:t>
            </a:r>
          </a:p>
          <a:p>
            <a:r>
              <a:rPr lang="en-US" dirty="0">
                <a:latin typeface="Arial" pitchFamily="34" charset="0"/>
                <a:cs typeface="Arial" pitchFamily="34" charset="0"/>
              </a:rPr>
              <a:t>Enclose an in-text citation in parentheses and keep it inside the sentence to which it belongs.  Do NOT leave it an orphan by putting a period before it. The period goes at the end, even if you enclose a quote then add the in-text citation.</a:t>
            </a:r>
          </a:p>
          <a:p>
            <a:r>
              <a:rPr lang="en-US" dirty="0">
                <a:latin typeface="Arial" pitchFamily="34" charset="0"/>
                <a:cs typeface="Arial" pitchFamily="34" charset="0"/>
              </a:rPr>
              <a:t>Reference entries use hanging indention, 	like this, for the second and following lines 	in each entry.</a:t>
            </a:r>
          </a:p>
        </p:txBody>
      </p:sp>
    </p:spTree>
    <p:extLst>
      <p:ext uri="{BB962C8B-B14F-4D97-AF65-F5344CB8AC3E}">
        <p14:creationId xmlns:p14="http://schemas.microsoft.com/office/powerpoint/2010/main" val="2542623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66800"/>
            <a:ext cx="7024744" cy="1143000"/>
          </a:xfrm>
        </p:spPr>
        <p:txBody>
          <a:bodyPr>
            <a:normAutofit fontScale="90000"/>
          </a:bodyPr>
          <a:lstStyle/>
          <a:p>
            <a:r>
              <a:rPr lang="en-US" dirty="0">
                <a:latin typeface="Arial" pitchFamily="34" charset="0"/>
                <a:cs typeface="Arial" pitchFamily="34" charset="0"/>
              </a:rPr>
              <a:t>Examples from the handouts-</a:t>
            </a:r>
            <a:r>
              <a:rPr lang="en-US" sz="3100" dirty="0">
                <a:latin typeface="Arial" pitchFamily="34" charset="0"/>
                <a:cs typeface="Arial" pitchFamily="34" charset="0"/>
              </a:rPr>
              <a:t>Reference list entry for a book, one author</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pPr marL="68580" indent="0">
              <a:buNone/>
            </a:pPr>
            <a:r>
              <a:rPr lang="en-US" dirty="0" err="1">
                <a:latin typeface="Arial" pitchFamily="34" charset="0"/>
                <a:cs typeface="Arial" pitchFamily="34" charset="0"/>
              </a:rPr>
              <a:t>Tapscott</a:t>
            </a:r>
            <a:r>
              <a:rPr lang="en-US" dirty="0">
                <a:latin typeface="Arial" pitchFamily="34" charset="0"/>
                <a:cs typeface="Arial" pitchFamily="34" charset="0"/>
              </a:rPr>
              <a:t>, D. (2009). </a:t>
            </a:r>
            <a:r>
              <a:rPr lang="en-US" i="1" dirty="0">
                <a:latin typeface="Arial" pitchFamily="34" charset="0"/>
                <a:cs typeface="Arial" pitchFamily="34" charset="0"/>
              </a:rPr>
              <a:t> Grown up digital: </a:t>
            </a:r>
          </a:p>
          <a:p>
            <a:pPr marL="365760" lvl="1" indent="0">
              <a:buNone/>
            </a:pPr>
            <a:r>
              <a:rPr lang="en-US" i="1" dirty="0">
                <a:latin typeface="Arial" pitchFamily="34" charset="0"/>
                <a:cs typeface="Arial" pitchFamily="34" charset="0"/>
              </a:rPr>
              <a:t>	How the net generation is changing your 	world. 	</a:t>
            </a:r>
            <a:r>
              <a:rPr lang="en-US" dirty="0">
                <a:latin typeface="Arial" pitchFamily="34" charset="0"/>
                <a:cs typeface="Arial" pitchFamily="34" charset="0"/>
              </a:rPr>
              <a:t>New York: McGraw Hill.</a:t>
            </a:r>
          </a:p>
          <a:p>
            <a:r>
              <a:rPr lang="en-US" dirty="0">
                <a:latin typeface="Arial" pitchFamily="34" charset="0"/>
                <a:cs typeface="Arial" pitchFamily="34" charset="0"/>
              </a:rPr>
              <a:t>Note capitalization rules and italics</a:t>
            </a:r>
          </a:p>
          <a:p>
            <a:pPr marL="68580" indent="0">
              <a:buNone/>
            </a:pPr>
            <a:endParaRPr lang="en-US" dirty="0">
              <a:latin typeface="Arial" pitchFamily="34" charset="0"/>
              <a:cs typeface="Arial" pitchFamily="34" charset="0"/>
            </a:endParaRPr>
          </a:p>
          <a:p>
            <a:pPr marL="68580" indent="0">
              <a:buNone/>
            </a:pPr>
            <a:r>
              <a:rPr lang="en-US" b="1" dirty="0">
                <a:latin typeface="Arial" pitchFamily="34" charset="0"/>
                <a:cs typeface="Arial" pitchFamily="34" charset="0"/>
              </a:rPr>
              <a:t>In-text citation</a:t>
            </a:r>
          </a:p>
          <a:p>
            <a:pPr marL="68580" indent="0">
              <a:buNone/>
            </a:pPr>
            <a:r>
              <a:rPr lang="en-US" sz="2200" i="1" dirty="0">
                <a:latin typeface="Arial" pitchFamily="34" charset="0"/>
                <a:cs typeface="Arial" pitchFamily="34" charset="0"/>
              </a:rPr>
              <a:t>…</a:t>
            </a:r>
            <a:r>
              <a:rPr lang="en-US" sz="2200" dirty="0">
                <a:latin typeface="Arial" pitchFamily="34" charset="0"/>
                <a:cs typeface="Arial" pitchFamily="34" charset="0"/>
              </a:rPr>
              <a:t>a great deal (</a:t>
            </a:r>
            <a:r>
              <a:rPr lang="en-US" sz="2200" dirty="0" err="1">
                <a:latin typeface="Arial" pitchFamily="34" charset="0"/>
                <a:cs typeface="Arial" pitchFamily="34" charset="0"/>
              </a:rPr>
              <a:t>Tapscott</a:t>
            </a:r>
            <a:r>
              <a:rPr lang="en-US" sz="2200" dirty="0">
                <a:latin typeface="Arial" pitchFamily="34" charset="0"/>
                <a:cs typeface="Arial" pitchFamily="34" charset="0"/>
              </a:rPr>
              <a:t>, 2009).  </a:t>
            </a:r>
          </a:p>
        </p:txBody>
      </p:sp>
    </p:spTree>
    <p:extLst>
      <p:ext uri="{BB962C8B-B14F-4D97-AF65-F5344CB8AC3E}">
        <p14:creationId xmlns:p14="http://schemas.microsoft.com/office/powerpoint/2010/main" val="401972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024744" cy="1143000"/>
          </a:xfrm>
        </p:spPr>
        <p:txBody>
          <a:bodyPr>
            <a:normAutofit fontScale="90000"/>
          </a:bodyPr>
          <a:lstStyle/>
          <a:p>
            <a:r>
              <a:rPr lang="en-US" dirty="0">
                <a:latin typeface="Arial" pitchFamily="34" charset="0"/>
                <a:cs typeface="Arial" pitchFamily="34" charset="0"/>
              </a:rPr>
              <a:t>Examples from the handouts – </a:t>
            </a:r>
            <a:r>
              <a:rPr lang="en-US" sz="3100" dirty="0">
                <a:latin typeface="Arial" pitchFamily="34" charset="0"/>
                <a:cs typeface="Arial" pitchFamily="34" charset="0"/>
              </a:rPr>
              <a:t>Reference</a:t>
            </a:r>
            <a:r>
              <a:rPr lang="en-US" dirty="0">
                <a:latin typeface="Arial" pitchFamily="34" charset="0"/>
                <a:cs typeface="Arial" pitchFamily="34" charset="0"/>
              </a:rPr>
              <a:t> </a:t>
            </a:r>
            <a:r>
              <a:rPr lang="en-US" sz="3100" dirty="0">
                <a:latin typeface="Arial" pitchFamily="34" charset="0"/>
                <a:cs typeface="Arial" pitchFamily="34" charset="0"/>
              </a:rPr>
              <a:t>list</a:t>
            </a:r>
            <a:r>
              <a:rPr lang="en-US" dirty="0">
                <a:latin typeface="Arial" pitchFamily="34" charset="0"/>
                <a:cs typeface="Arial" pitchFamily="34" charset="0"/>
              </a:rPr>
              <a:t> </a:t>
            </a:r>
            <a:r>
              <a:rPr lang="en-US" sz="3100" dirty="0">
                <a:latin typeface="Arial" pitchFamily="34" charset="0"/>
                <a:cs typeface="Arial" pitchFamily="34" charset="0"/>
              </a:rPr>
              <a:t>entry for book with two authors </a:t>
            </a:r>
          </a:p>
        </p:txBody>
      </p:sp>
      <p:sp>
        <p:nvSpPr>
          <p:cNvPr id="3" name="Content Placeholder 2"/>
          <p:cNvSpPr>
            <a:spLocks noGrp="1"/>
          </p:cNvSpPr>
          <p:nvPr>
            <p:ph idx="1"/>
          </p:nvPr>
        </p:nvSpPr>
        <p:spPr/>
        <p:txBody>
          <a:bodyPr>
            <a:normAutofit/>
          </a:bodyPr>
          <a:lstStyle/>
          <a:p>
            <a:pPr marL="68580" indent="0">
              <a:buNone/>
            </a:pPr>
            <a:r>
              <a:rPr lang="en-US" dirty="0" err="1">
                <a:latin typeface="Arial" pitchFamily="34" charset="0"/>
                <a:cs typeface="Arial" pitchFamily="34" charset="0"/>
              </a:rPr>
              <a:t>Klassen</a:t>
            </a:r>
            <a:r>
              <a:rPr lang="en-US" dirty="0">
                <a:latin typeface="Arial" pitchFamily="34" charset="0"/>
                <a:cs typeface="Arial" pitchFamily="34" charset="0"/>
              </a:rPr>
              <a:t>, N. &amp; Zimmermann, J. (2006). </a:t>
            </a:r>
            <a:r>
              <a:rPr lang="en-US" i="1" dirty="0">
                <a:latin typeface="Arial" pitchFamily="34" charset="0"/>
                <a:cs typeface="Arial" pitchFamily="34" charset="0"/>
              </a:rPr>
              <a:t>The 	passionate intellect: Incarnational 	humanism and the future of university 	education.  </a:t>
            </a:r>
            <a:r>
              <a:rPr lang="en-US" dirty="0">
                <a:latin typeface="Arial" pitchFamily="34" charset="0"/>
                <a:cs typeface="Arial" pitchFamily="34" charset="0"/>
              </a:rPr>
              <a:t>Grand Rapids, MI: Baker 	Academic.</a:t>
            </a:r>
          </a:p>
          <a:p>
            <a:pPr marL="68580" indent="0">
              <a:buNone/>
            </a:pPr>
            <a:r>
              <a:rPr lang="en-US" b="1" dirty="0">
                <a:latin typeface="Arial" pitchFamily="34" charset="0"/>
                <a:cs typeface="Arial" pitchFamily="34" charset="0"/>
              </a:rPr>
              <a:t>In-text citation</a:t>
            </a:r>
          </a:p>
          <a:p>
            <a:pPr marL="68580" indent="0">
              <a:buNone/>
            </a:pPr>
            <a:r>
              <a:rPr lang="en-US" dirty="0">
                <a:latin typeface="Arial" pitchFamily="34" charset="0"/>
                <a:cs typeface="Arial" pitchFamily="34" charset="0"/>
              </a:rPr>
              <a:t>…using their minds (</a:t>
            </a:r>
            <a:r>
              <a:rPr lang="en-US" dirty="0" err="1">
                <a:latin typeface="Arial" pitchFamily="34" charset="0"/>
                <a:cs typeface="Arial" pitchFamily="34" charset="0"/>
              </a:rPr>
              <a:t>Klassen</a:t>
            </a:r>
            <a:r>
              <a:rPr lang="en-US" dirty="0">
                <a:latin typeface="Arial" pitchFamily="34" charset="0"/>
                <a:cs typeface="Arial" pitchFamily="34" charset="0"/>
              </a:rPr>
              <a:t> &amp; Zimmermann, 2006) is a good idea. </a:t>
            </a:r>
          </a:p>
        </p:txBody>
      </p:sp>
    </p:spTree>
    <p:extLst>
      <p:ext uri="{BB962C8B-B14F-4D97-AF65-F5344CB8AC3E}">
        <p14:creationId xmlns:p14="http://schemas.microsoft.com/office/powerpoint/2010/main" val="1046673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Examples from the handouts– </a:t>
            </a:r>
            <a:r>
              <a:rPr lang="en-US" sz="3100" dirty="0">
                <a:latin typeface="Arial" pitchFamily="34" charset="0"/>
                <a:cs typeface="Arial" pitchFamily="34" charset="0"/>
              </a:rPr>
              <a:t>Reference list entry for a reference book entry</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68580" indent="0">
              <a:buNone/>
            </a:pPr>
            <a:r>
              <a:rPr lang="en-US" dirty="0">
                <a:latin typeface="Arial" pitchFamily="34" charset="0"/>
                <a:cs typeface="Arial" pitchFamily="34" charset="0"/>
              </a:rPr>
              <a:t>Symbolism. (1996). In </a:t>
            </a:r>
            <a:r>
              <a:rPr lang="en-US" i="1" dirty="0">
                <a:latin typeface="Arial" pitchFamily="34" charset="0"/>
                <a:cs typeface="Arial" pitchFamily="34" charset="0"/>
              </a:rPr>
              <a:t>The Bloomsbury </a:t>
            </a:r>
          </a:p>
          <a:p>
            <a:pPr marL="365760" lvl="1" indent="0">
              <a:buNone/>
            </a:pPr>
            <a:r>
              <a:rPr lang="en-US" i="1" dirty="0">
                <a:latin typeface="Arial" pitchFamily="34" charset="0"/>
                <a:cs typeface="Arial" pitchFamily="34" charset="0"/>
              </a:rPr>
              <a:t>	guide to art.</a:t>
            </a:r>
            <a:r>
              <a:rPr lang="en-US" dirty="0">
                <a:latin typeface="Arial" pitchFamily="34" charset="0"/>
                <a:cs typeface="Arial" pitchFamily="34" charset="0"/>
              </a:rPr>
              <a:t> Retrieved from 	http://www.credoreference.com/entry/</a:t>
            </a:r>
          </a:p>
          <a:p>
            <a:pPr marL="365760" lvl="1" indent="0">
              <a:buNone/>
            </a:pPr>
            <a:r>
              <a:rPr lang="en-US" dirty="0">
                <a:latin typeface="Arial" pitchFamily="34" charset="0"/>
                <a:cs typeface="Arial" pitchFamily="34" charset="0"/>
              </a:rPr>
              <a:t>	</a:t>
            </a:r>
            <a:r>
              <a:rPr lang="en-US" dirty="0" err="1">
                <a:latin typeface="Arial" pitchFamily="34" charset="0"/>
                <a:cs typeface="Arial" pitchFamily="34" charset="0"/>
              </a:rPr>
              <a:t>bga</a:t>
            </a:r>
            <a:r>
              <a:rPr lang="en-US" dirty="0">
                <a:latin typeface="Arial" pitchFamily="34" charset="0"/>
                <a:cs typeface="Arial" pitchFamily="34" charset="0"/>
              </a:rPr>
              <a:t>/symbolism</a:t>
            </a:r>
          </a:p>
          <a:p>
            <a:r>
              <a:rPr lang="en-US" dirty="0">
                <a:latin typeface="Arial" pitchFamily="34" charset="0"/>
                <a:cs typeface="Arial" pitchFamily="34" charset="0"/>
              </a:rPr>
              <a:t>Use the word you looked up in author place</a:t>
            </a:r>
          </a:p>
          <a:p>
            <a:pPr marL="68580" indent="0">
              <a:buNone/>
            </a:pPr>
            <a:endParaRPr lang="en-US" dirty="0">
              <a:latin typeface="Arial" pitchFamily="34" charset="0"/>
              <a:cs typeface="Arial" pitchFamily="34" charset="0"/>
            </a:endParaRPr>
          </a:p>
          <a:p>
            <a:pPr marL="68580" indent="0">
              <a:buNone/>
            </a:pPr>
            <a:r>
              <a:rPr lang="en-US" b="1" dirty="0">
                <a:latin typeface="Arial" pitchFamily="34" charset="0"/>
                <a:cs typeface="Arial" pitchFamily="34" charset="0"/>
              </a:rPr>
              <a:t>In-text citation</a:t>
            </a:r>
          </a:p>
          <a:p>
            <a:pPr marL="68580" indent="0">
              <a:buNone/>
            </a:pPr>
            <a:r>
              <a:rPr lang="en-US" dirty="0">
                <a:latin typeface="Arial" pitchFamily="34" charset="0"/>
                <a:cs typeface="Arial" pitchFamily="34" charset="0"/>
              </a:rPr>
              <a:t>“…a literary movement” (Symbolism, 1996).</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2244627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1035</TotalTime>
  <Words>1081</Words>
  <Application>Microsoft Office PowerPoint</Application>
  <PresentationFormat>On-screen Show (4:3)</PresentationFormat>
  <Paragraphs>76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2</vt:lpstr>
      <vt:lpstr>Austin</vt:lpstr>
      <vt:lpstr>APA Helps</vt:lpstr>
      <vt:lpstr>Why do I have to do this??!! Authoritative voices say…</vt:lpstr>
      <vt:lpstr>What is the purpose of APA format?</vt:lpstr>
      <vt:lpstr>What’s the connection?</vt:lpstr>
      <vt:lpstr>Except…</vt:lpstr>
      <vt:lpstr>Practics</vt:lpstr>
      <vt:lpstr>Examples from the handouts-Reference list entry for a book, one author</vt:lpstr>
      <vt:lpstr>Examples from the handouts – Reference list entry for book with two authors </vt:lpstr>
      <vt:lpstr>Examples from the handouts– Reference list entry for a reference book entry</vt:lpstr>
      <vt:lpstr>Examples from the handouts– Reference list entry for a journal</vt:lpstr>
      <vt:lpstr>Examples from the handouts– Reference list entry for online/website</vt:lpstr>
      <vt:lpstr>Examples from the handouts—Reference list entry for personal communication</vt:lpstr>
      <vt:lpstr>Handouts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Helps</dc:title>
  <dc:creator>Stephanie Leupp</dc:creator>
  <cp:lastModifiedBy>Patti Ghere</cp:lastModifiedBy>
  <cp:revision>47</cp:revision>
  <dcterms:created xsi:type="dcterms:W3CDTF">2012-10-25T18:31:41Z</dcterms:created>
  <dcterms:modified xsi:type="dcterms:W3CDTF">2024-09-18T14:28:06Z</dcterms:modified>
</cp:coreProperties>
</file>